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75"/>
  </p:notesMasterIdLst>
  <p:handoutMasterIdLst>
    <p:handoutMasterId r:id="rId76"/>
  </p:handoutMasterIdLst>
  <p:sldIdLst>
    <p:sldId id="257" r:id="rId5"/>
    <p:sldId id="266" r:id="rId6"/>
    <p:sldId id="272" r:id="rId7"/>
    <p:sldId id="273" r:id="rId8"/>
    <p:sldId id="300" r:id="rId9"/>
    <p:sldId id="321" r:id="rId10"/>
    <p:sldId id="322" r:id="rId11"/>
    <p:sldId id="323" r:id="rId12"/>
    <p:sldId id="332" r:id="rId13"/>
    <p:sldId id="326" r:id="rId14"/>
    <p:sldId id="343" r:id="rId15"/>
    <p:sldId id="325" r:id="rId16"/>
    <p:sldId id="342" r:id="rId17"/>
    <p:sldId id="327" r:id="rId18"/>
    <p:sldId id="328" r:id="rId19"/>
    <p:sldId id="334" r:id="rId20"/>
    <p:sldId id="344" r:id="rId21"/>
    <p:sldId id="335" r:id="rId22"/>
    <p:sldId id="353" r:id="rId23"/>
    <p:sldId id="346" r:id="rId24"/>
    <p:sldId id="354" r:id="rId25"/>
    <p:sldId id="347" r:id="rId26"/>
    <p:sldId id="355" r:id="rId27"/>
    <p:sldId id="348" r:id="rId28"/>
    <p:sldId id="350" r:id="rId29"/>
    <p:sldId id="351" r:id="rId30"/>
    <p:sldId id="352" r:id="rId31"/>
    <p:sldId id="356" r:id="rId32"/>
    <p:sldId id="359" r:id="rId33"/>
    <p:sldId id="329" r:id="rId34"/>
    <p:sldId id="330" r:id="rId35"/>
    <p:sldId id="357" r:id="rId36"/>
    <p:sldId id="360" r:id="rId37"/>
    <p:sldId id="366" r:id="rId38"/>
    <p:sldId id="361" r:id="rId39"/>
    <p:sldId id="363" r:id="rId40"/>
    <p:sldId id="364" r:id="rId41"/>
    <p:sldId id="365" r:id="rId42"/>
    <p:sldId id="367" r:id="rId43"/>
    <p:sldId id="368" r:id="rId44"/>
    <p:sldId id="369" r:id="rId45"/>
    <p:sldId id="370" r:id="rId46"/>
    <p:sldId id="372" r:id="rId47"/>
    <p:sldId id="373" r:id="rId48"/>
    <p:sldId id="374" r:id="rId49"/>
    <p:sldId id="375" r:id="rId50"/>
    <p:sldId id="376" r:id="rId51"/>
    <p:sldId id="377" r:id="rId52"/>
    <p:sldId id="379" r:id="rId53"/>
    <p:sldId id="381" r:id="rId54"/>
    <p:sldId id="380" r:id="rId55"/>
    <p:sldId id="382" r:id="rId56"/>
    <p:sldId id="383" r:id="rId57"/>
    <p:sldId id="384" r:id="rId58"/>
    <p:sldId id="385" r:id="rId59"/>
    <p:sldId id="386" r:id="rId60"/>
    <p:sldId id="378" r:id="rId61"/>
    <p:sldId id="341" r:id="rId62"/>
    <p:sldId id="336" r:id="rId63"/>
    <p:sldId id="387" r:id="rId64"/>
    <p:sldId id="389" r:id="rId65"/>
    <p:sldId id="388" r:id="rId66"/>
    <p:sldId id="390" r:id="rId67"/>
    <p:sldId id="337" r:id="rId68"/>
    <p:sldId id="338" r:id="rId69"/>
    <p:sldId id="339" r:id="rId70"/>
    <p:sldId id="358" r:id="rId71"/>
    <p:sldId id="340" r:id="rId72"/>
    <p:sldId id="331" r:id="rId73"/>
    <p:sldId id="320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3" autoAdjust="0"/>
    <p:restoredTop sz="93810" autoAdjust="0"/>
  </p:normalViewPr>
  <p:slideViewPr>
    <p:cSldViewPr snapToGrid="0" showGuides="1">
      <p:cViewPr varScale="1">
        <p:scale>
          <a:sx n="92" d="100"/>
          <a:sy n="92" d="100"/>
        </p:scale>
        <p:origin x="96" y="94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4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AC74A-664E-43D3-859E-B35855730D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10C658-31F9-4A67-8267-E3463B262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D794A-17F4-48F7-A14F-39DCAE091952}" type="datetimeFigureOut">
              <a:rPr lang="en-US" smtClean="0"/>
              <a:t>2/7/2025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BBBF1-3A7A-4F4B-8592-578ABE65B7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2F046-B531-4374-9A89-AC21BCA06E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DFAA7-D3C3-4D01-9299-453E25D16D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27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C6A87-CC60-415C-BFEE-13D1CAD6861A}" type="datetimeFigureOut">
              <a:rPr lang="en-US" smtClean="0"/>
              <a:t>2/7/2025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51814-3B91-4036-94D2-3977634EE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25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810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anchor="ctr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79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357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anchor="ctr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5297714"/>
            <a:ext cx="3111954" cy="1560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15602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620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2E6F7-3BE5-4484-A73E-3EFDB7348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68071"/>
            <a:ext cx="10515600" cy="80554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AEFA0-9379-4E32-9D66-976465036916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FFB43B-30D9-4055-B912-4E3C85B03657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14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47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2233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3340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4458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61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01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-1"/>
            <a:ext cx="11991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085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86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334424"/>
            <a:ext cx="4448175" cy="1520824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9563" y="3118775"/>
            <a:ext cx="2927311" cy="308199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5" y="3118776"/>
            <a:ext cx="2926800" cy="308192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D9C5BC-5F16-4DC8-BAA3-30A378B7F5FB}"/>
              </a:ext>
            </a:extLst>
          </p:cNvPr>
          <p:cNvCxnSpPr>
            <a:cxnSpLocks/>
          </p:cNvCxnSpPr>
          <p:nvPr userDrawn="1"/>
        </p:nvCxnSpPr>
        <p:spPr>
          <a:xfrm>
            <a:off x="3452019" y="3106075"/>
            <a:ext cx="0" cy="30947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F0E9B02-FBE7-4B3F-833A-FCDE146B2DAD}"/>
              </a:ext>
            </a:extLst>
          </p:cNvPr>
          <p:cNvSpPr/>
          <p:nvPr userDrawn="1"/>
        </p:nvSpPr>
        <p:spPr>
          <a:xfrm>
            <a:off x="0" y="1405862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8960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58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1057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09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473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99560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50859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88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85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443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194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4248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4903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8786417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8698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933882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3037322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6337101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9813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4524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59235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1080789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3588" y="561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1034" y="2847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33588" y="5133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014259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8364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Picture Placeholder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6711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8135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4955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508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721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571" y="1437538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27571" y="27156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227571" y="4043892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27571" y="53682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925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473" y="1713955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1" name="Picture Placeholder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473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15151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Picture Placeholder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151" y="1713954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7322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8847343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5653828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900613" y="1233488"/>
            <a:ext cx="699135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1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96796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115204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297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7450621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0675" y="1233488"/>
            <a:ext cx="39512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5930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81415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79473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5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0622" y="1362696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00682" y="3781218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08643" y="1367561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198703" y="3786083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8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3791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575380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3DD3-9184-4434-93FC-DDB3E5B5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02458-F7EC-4A75-A897-E73CF8028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31584-D229-4F6C-BA8E-36782FDA8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B7AE8-665C-4FF6-B292-B525984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3189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ACFC-0D65-4857-AAEE-904747F38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94C5E-E06C-488C-AC82-331C53B94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C8C27-FA57-408C-8D6B-844D81BC8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8A18F-96D4-4F1F-BF6B-EDFACBF8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16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7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17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053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016000"/>
            <a:ext cx="3997324" cy="2501899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3619500"/>
            <a:ext cx="3997325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4A5F4-99AC-4FB3-8A59-AB8D7B4FC7D7}"/>
              </a:ext>
            </a:extLst>
          </p:cNvPr>
          <p:cNvSpPr/>
          <p:nvPr userDrawn="1"/>
        </p:nvSpPr>
        <p:spPr>
          <a:xfrm>
            <a:off x="0" y="1384300"/>
            <a:ext cx="177800" cy="44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1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60ACE-E228-45FD-83E3-FF4D1CCF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AF9FF-2A4E-41E6-956B-69BC625C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E1F87C-C7F2-4F14-86B1-854B7B0C580E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D9470-E137-41DF-A5CA-C7B4B9856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B12CC-D752-4664-B92F-BAEFF0416B7E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83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51" r:id="rId13"/>
    <p:sldLayoutId id="2147483670" r:id="rId14"/>
    <p:sldLayoutId id="2147483671" r:id="rId15"/>
    <p:sldLayoutId id="2147483672" r:id="rId16"/>
    <p:sldLayoutId id="2147483673" r:id="rId17"/>
    <p:sldLayoutId id="2147483652" r:id="rId18"/>
    <p:sldLayoutId id="2147483674" r:id="rId19"/>
    <p:sldLayoutId id="2147483675" r:id="rId20"/>
    <p:sldLayoutId id="2147483676" r:id="rId21"/>
    <p:sldLayoutId id="2147483677" r:id="rId22"/>
    <p:sldLayoutId id="2147483655" r:id="rId23"/>
    <p:sldLayoutId id="2147483678" r:id="rId24"/>
    <p:sldLayoutId id="2147483679" r:id="rId25"/>
    <p:sldLayoutId id="2147483680" r:id="rId26"/>
    <p:sldLayoutId id="2147483681" r:id="rId27"/>
    <p:sldLayoutId id="2147483653" r:id="rId28"/>
    <p:sldLayoutId id="2147483682" r:id="rId29"/>
    <p:sldLayoutId id="2147483683" r:id="rId30"/>
    <p:sldLayoutId id="2147483684" r:id="rId31"/>
    <p:sldLayoutId id="2147483685" r:id="rId32"/>
    <p:sldLayoutId id="2147483654" r:id="rId33"/>
    <p:sldLayoutId id="2147483686" r:id="rId34"/>
    <p:sldLayoutId id="2147483687" r:id="rId35"/>
    <p:sldLayoutId id="2147483689" r:id="rId36"/>
    <p:sldLayoutId id="2147483688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656" r:id="rId51"/>
    <p:sldLayoutId id="2147483657" r:id="rId5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orient="horz" pos="4133" userDrawn="1">
          <p15:clr>
            <a:srgbClr val="F26B43"/>
          </p15:clr>
        </p15:guide>
        <p15:guide id="4" pos="7491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4020" userDrawn="1">
          <p15:clr>
            <a:srgbClr val="F26B43"/>
          </p15:clr>
        </p15:guide>
        <p15:guide id="8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7C1122-D14E-4576-9259-E848A1A8C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6237"/>
            <a:ext cx="12192000" cy="6105525"/>
          </a:xfrm>
          <a:prstGeom prst="rect">
            <a:avLst/>
          </a:prstGeo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C6D24F99-E026-485A-96CD-AEC981372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673" y="4927600"/>
            <a:ext cx="5560003" cy="976311"/>
          </a:xfrm>
        </p:spPr>
        <p:txBody>
          <a:bodyPr>
            <a:noAutofit/>
          </a:bodyPr>
          <a:lstStyle/>
          <a:p>
            <a:r>
              <a:rPr lang="en-US" sz="3000" b="1" dirty="0" err="1">
                <a:latin typeface="Candara" panose="020E0502030303020204" pitchFamily="34" charset="0"/>
              </a:rPr>
              <a:t>DnA</a:t>
            </a:r>
            <a:r>
              <a:rPr lang="en-US" sz="3000" b="1" dirty="0">
                <a:latin typeface="Candara" panose="020E0502030303020204" pitchFamily="34" charset="0"/>
              </a:rPr>
              <a:t> Team Tech Talk</a:t>
            </a:r>
          </a:p>
          <a:p>
            <a:r>
              <a:rPr lang="en-US" sz="3000" dirty="0">
                <a:latin typeface="Candara" panose="020E0502030303020204" pitchFamily="34" charset="0"/>
              </a:rPr>
              <a:t>Speaker: Nguyen </a:t>
            </a:r>
            <a:r>
              <a:rPr lang="en-US" sz="3000" dirty="0" err="1">
                <a:latin typeface="Candara" panose="020E0502030303020204" pitchFamily="34" charset="0"/>
              </a:rPr>
              <a:t>Thi</a:t>
            </a:r>
            <a:r>
              <a:rPr lang="en-US" sz="3000" dirty="0">
                <a:latin typeface="Candara" panose="020E0502030303020204" pitchFamily="34" charset="0"/>
              </a:rPr>
              <a:t> </a:t>
            </a:r>
            <a:r>
              <a:rPr lang="en-US" sz="3000" dirty="0" err="1">
                <a:latin typeface="Candara" panose="020E0502030303020204" pitchFamily="34" charset="0"/>
              </a:rPr>
              <a:t>Binh</a:t>
            </a:r>
            <a:r>
              <a:rPr lang="en-US" sz="3000" dirty="0">
                <a:latin typeface="Candara" panose="020E0502030303020204" pitchFamily="34" charset="0"/>
              </a:rPr>
              <a:t> An</a:t>
            </a:r>
          </a:p>
        </p:txBody>
      </p:sp>
    </p:spTree>
    <p:extLst>
      <p:ext uri="{BB962C8B-B14F-4D97-AF65-F5344CB8AC3E}">
        <p14:creationId xmlns:p14="http://schemas.microsoft.com/office/powerpoint/2010/main" val="149549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DC2DEF-D2FE-4B45-ABA4-9F153FD1C9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8" name="Picture 2" descr="https://substackcdn.com/image/fetch/f_auto,q_auto:good,fl_progressive:steep/https%3A%2F%2Fsubstack-post-media.s3.amazonaws.com%2Fpublic%2Fimages%2Fb5d5235c-260c-4cf6-969b-efa2af2265bb_1600x402.png">
            <a:extLst>
              <a:ext uri="{FF2B5EF4-FFF2-40B4-BE49-F238E27FC236}">
                <a16:creationId xmlns:a16="http://schemas.microsoft.com/office/drawing/2014/main" id="{1BC1DB99-1543-4F40-9E1D-99202B3F8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7063"/>
            <a:ext cx="12192000" cy="306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545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C6395C-3EF0-4E0A-A64D-D099B5D0F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11</a:t>
            </a:fld>
            <a:endParaRPr lang="en-US" dirty="0"/>
          </a:p>
        </p:txBody>
      </p:sp>
      <p:pic>
        <p:nvPicPr>
          <p:cNvPr id="10242" name="Picture 2" descr="https://substackcdn.com/image/fetch/f_auto,q_auto:good,fl_progressive:steep/https%3A%2F%2Fsubstack-post-media.s3.amazonaws.com%2Fpublic%2Fimages%2F2ee12dc5-0546-4f35-8ad3-df051bb47c6a_1600x399.jpeg">
            <a:extLst>
              <a:ext uri="{FF2B5EF4-FFF2-40B4-BE49-F238E27FC236}">
                <a16:creationId xmlns:a16="http://schemas.microsoft.com/office/drawing/2014/main" id="{4A56797B-790E-437B-B700-ACBB26970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8175"/>
            <a:ext cx="12192000" cy="304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207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DC2DEF-D2FE-4B45-ABA4-9F153FD1C9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C94D62-7AF4-4570-8423-4ABC86289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208" y="589030"/>
            <a:ext cx="435483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33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DC2DEF-D2FE-4B45-ABA4-9F153FD1C9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11266" name="Picture 2" descr="https://substackcdn.com/image/fetch/f_auto,q_auto:good,fl_progressive:steep/https%3A%2F%2Fsubstack-post-media.s3.amazonaws.com%2Fpublic%2Fimages%2F047fe27b-162e-4633-b1cc-44a46ec3074c_1945x1536.jpeg">
            <a:extLst>
              <a:ext uri="{FF2B5EF4-FFF2-40B4-BE49-F238E27FC236}">
                <a16:creationId xmlns:a16="http://schemas.microsoft.com/office/drawing/2014/main" id="{B2291BAD-B79A-402E-8AE5-025EF99B1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188" y="0"/>
            <a:ext cx="8683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8789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3494C0-ABDD-4C4D-8C46-49B8F20CC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Dive into  SQL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622C3-EE4F-4FB9-94FB-55056352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532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DC2DEF-D2FE-4B45-ABA4-9F153FD1C9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A5DD1D-1C10-4DA3-966C-86D6CF9F7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153" y="352425"/>
            <a:ext cx="7372350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866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80A81-7D5C-47AD-AAF9-EA6EE659F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46FD6-284B-4476-8BA4-8626C54C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4F321B-7C38-4B5B-981A-5E435F7E8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842963"/>
            <a:ext cx="95631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43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E6C11-021A-46B1-A1CC-3AD2C6F6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Database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7F25A-B80E-45FC-9F85-DCCB9B6E6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5AD77E-F919-4154-AC12-322763E58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98" y="982282"/>
            <a:ext cx="6313610" cy="563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865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E6C11-021A-46B1-A1CC-3AD2C6F6A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</p:spPr>
        <p:txBody>
          <a:bodyPr>
            <a:normAutofit/>
          </a:bodyPr>
          <a:lstStyle/>
          <a:p>
            <a:r>
              <a:rPr lang="en-US" dirty="0"/>
              <a:t>1NF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7F25A-B80E-45FC-9F85-DCCB9B6E6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8C940-EF82-4492-AFC5-8ADCD0EEE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161920"/>
            <a:ext cx="4175760" cy="11163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DDF786-27B5-48F5-BCFA-FE8FB1013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370774"/>
            <a:ext cx="7732395" cy="1480185"/>
          </a:xfrm>
          <a:prstGeom prst="rect">
            <a:avLst/>
          </a:prstGeom>
        </p:spPr>
      </p:pic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EF1CCAA6-4002-4971-BB90-4F503EC8FAFF}"/>
              </a:ext>
            </a:extLst>
          </p:cNvPr>
          <p:cNvSpPr/>
          <p:nvPr/>
        </p:nvSpPr>
        <p:spPr>
          <a:xfrm>
            <a:off x="9040091" y="1019175"/>
            <a:ext cx="1257300" cy="120885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D9B0E00D-E3B1-4A2C-9C1F-329D78DB1578}"/>
              </a:ext>
            </a:extLst>
          </p:cNvPr>
          <p:cNvSpPr/>
          <p:nvPr/>
        </p:nvSpPr>
        <p:spPr>
          <a:xfrm>
            <a:off x="9040091" y="2506439"/>
            <a:ext cx="1257300" cy="120885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765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E6C11-021A-46B1-A1CC-3AD2C6F6A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</p:spPr>
        <p:txBody>
          <a:bodyPr>
            <a:normAutofit/>
          </a:bodyPr>
          <a:lstStyle/>
          <a:p>
            <a:r>
              <a:rPr lang="en-US" dirty="0"/>
              <a:t>1NF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7F25A-B80E-45FC-9F85-DCCB9B6E6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8C940-EF82-4492-AFC5-8ADCD0EEE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161920"/>
            <a:ext cx="4175760" cy="11163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DDF786-27B5-48F5-BCFA-FE8FB1013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370774"/>
            <a:ext cx="7732395" cy="1480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75281E-8BC3-4CE7-9F0E-80C078007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943483"/>
            <a:ext cx="5448300" cy="2484120"/>
          </a:xfrm>
          <a:prstGeom prst="rect">
            <a:avLst/>
          </a:prstGeom>
        </p:spPr>
      </p:pic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EF1CCAA6-4002-4971-BB90-4F503EC8FAFF}"/>
              </a:ext>
            </a:extLst>
          </p:cNvPr>
          <p:cNvSpPr/>
          <p:nvPr/>
        </p:nvSpPr>
        <p:spPr>
          <a:xfrm>
            <a:off x="9040091" y="1019175"/>
            <a:ext cx="1257300" cy="120885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D9B0E00D-E3B1-4A2C-9C1F-329D78DB1578}"/>
              </a:ext>
            </a:extLst>
          </p:cNvPr>
          <p:cNvSpPr/>
          <p:nvPr/>
        </p:nvSpPr>
        <p:spPr>
          <a:xfrm>
            <a:off x="9040091" y="2506439"/>
            <a:ext cx="1257300" cy="120885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B3961858-D615-4C54-A327-F6DEB1A540D5}"/>
              </a:ext>
            </a:extLst>
          </p:cNvPr>
          <p:cNvSpPr/>
          <p:nvPr/>
        </p:nvSpPr>
        <p:spPr>
          <a:xfrm>
            <a:off x="9195954" y="4426528"/>
            <a:ext cx="945573" cy="94708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836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CONTENTS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6EB617-E017-4B26-9576-8578E9489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Database Overview</a:t>
            </a:r>
          </a:p>
          <a:p>
            <a:r>
              <a:rPr lang="en-US" dirty="0">
                <a:latin typeface="Candara" panose="020E0502030303020204" pitchFamily="34" charset="0"/>
              </a:rPr>
              <a:t>Types of Databases</a:t>
            </a:r>
          </a:p>
          <a:p>
            <a:r>
              <a:rPr lang="en-US" dirty="0">
                <a:latin typeface="Candara" panose="020E0502030303020204" pitchFamily="34" charset="0"/>
              </a:rPr>
              <a:t>Dive into  SQL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311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E6C11-021A-46B1-A1CC-3AD2C6F6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2NF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7F25A-B80E-45FC-9F85-DCCB9B6E6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0E2ECA-B6D2-494D-8230-100CFC0CF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57300"/>
            <a:ext cx="5524500" cy="2171700"/>
          </a:xfrm>
          <a:prstGeom prst="rect">
            <a:avLst/>
          </a:prstGeom>
        </p:spPr>
      </p:pic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FDE52FA9-CFDE-49E9-9886-36CDFD453BE2}"/>
              </a:ext>
            </a:extLst>
          </p:cNvPr>
          <p:cNvSpPr/>
          <p:nvPr/>
        </p:nvSpPr>
        <p:spPr>
          <a:xfrm>
            <a:off x="7980218" y="1738723"/>
            <a:ext cx="1257300" cy="120885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791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E6C11-021A-46B1-A1CC-3AD2C6F6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2NF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7F25A-B80E-45FC-9F85-DCCB9B6E6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0E2ECA-B6D2-494D-8230-100CFC0CF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57300"/>
            <a:ext cx="5524500" cy="2171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0DF03F-0459-40B9-8D78-5063C8CAC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060472"/>
            <a:ext cx="6838950" cy="2357438"/>
          </a:xfrm>
          <a:prstGeom prst="rect">
            <a:avLst/>
          </a:prstGeom>
        </p:spPr>
      </p:pic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FDE52FA9-CFDE-49E9-9886-36CDFD453BE2}"/>
              </a:ext>
            </a:extLst>
          </p:cNvPr>
          <p:cNvSpPr/>
          <p:nvPr/>
        </p:nvSpPr>
        <p:spPr>
          <a:xfrm>
            <a:off x="7980218" y="1738723"/>
            <a:ext cx="1257300" cy="120885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4A83C808-6A7A-4D49-98E0-DC173223B23A}"/>
              </a:ext>
            </a:extLst>
          </p:cNvPr>
          <p:cNvSpPr/>
          <p:nvPr/>
        </p:nvSpPr>
        <p:spPr>
          <a:xfrm>
            <a:off x="8136082" y="4260273"/>
            <a:ext cx="945573" cy="94708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672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E6C11-021A-46B1-A1CC-3AD2C6F6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3NF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7F25A-B80E-45FC-9F85-DCCB9B6E6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FDE52FA9-CFDE-49E9-9886-36CDFD453BE2}"/>
              </a:ext>
            </a:extLst>
          </p:cNvPr>
          <p:cNvSpPr/>
          <p:nvPr/>
        </p:nvSpPr>
        <p:spPr>
          <a:xfrm>
            <a:off x="7980218" y="1738723"/>
            <a:ext cx="1257300" cy="120885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0A110-2C64-4818-BAE8-3B88B5B8F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135358"/>
            <a:ext cx="3901440" cy="225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44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E6C11-021A-46B1-A1CC-3AD2C6F6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3NF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7F25A-B80E-45FC-9F85-DCCB9B6E6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FDE52FA9-CFDE-49E9-9886-36CDFD453BE2}"/>
              </a:ext>
            </a:extLst>
          </p:cNvPr>
          <p:cNvSpPr/>
          <p:nvPr/>
        </p:nvSpPr>
        <p:spPr>
          <a:xfrm>
            <a:off x="7980218" y="1738723"/>
            <a:ext cx="1257300" cy="120885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4A83C808-6A7A-4D49-98E0-DC173223B23A}"/>
              </a:ext>
            </a:extLst>
          </p:cNvPr>
          <p:cNvSpPr/>
          <p:nvPr/>
        </p:nvSpPr>
        <p:spPr>
          <a:xfrm>
            <a:off x="8136082" y="4260273"/>
            <a:ext cx="945573" cy="94708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0A110-2C64-4818-BAE8-3B88B5B8F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135358"/>
            <a:ext cx="3901440" cy="22555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67588B-0606-4514-8E04-85E9FFD11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465023"/>
            <a:ext cx="676275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28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5DC25-33BD-4C0D-8063-8D94B0BDC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4NF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23E90-33E5-4C20-ACA1-76F785227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4188B081-566F-4008-8405-5B715A28BBD3}"/>
              </a:ext>
            </a:extLst>
          </p:cNvPr>
          <p:cNvSpPr/>
          <p:nvPr/>
        </p:nvSpPr>
        <p:spPr>
          <a:xfrm>
            <a:off x="2854902" y="4921249"/>
            <a:ext cx="1257300" cy="120885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ADA05C-2F11-4C5A-B7E7-916199469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84" y="1019175"/>
            <a:ext cx="619125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677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5DC25-33BD-4C0D-8063-8D94B0BDC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4NF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23E90-33E5-4C20-ACA1-76F785227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Circle: Hollow 5">
            <a:extLst>
              <a:ext uri="{FF2B5EF4-FFF2-40B4-BE49-F238E27FC236}">
                <a16:creationId xmlns:a16="http://schemas.microsoft.com/office/drawing/2014/main" id="{7A78333E-CEA6-4B15-9559-B7DB273E040D}"/>
              </a:ext>
            </a:extLst>
          </p:cNvPr>
          <p:cNvSpPr/>
          <p:nvPr/>
        </p:nvSpPr>
        <p:spPr>
          <a:xfrm>
            <a:off x="4727863" y="5111574"/>
            <a:ext cx="945573" cy="94708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5EA74F-CE6B-4644-88A0-B3974D29E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896" y="2059565"/>
            <a:ext cx="4076700" cy="2219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99ED09-8BCF-4090-8F13-8210B323D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59565"/>
            <a:ext cx="426720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99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5DC25-33BD-4C0D-8063-8D94B0BDC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5NF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23E90-33E5-4C20-ACA1-76F785227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4188B081-566F-4008-8405-5B715A28BBD3}"/>
              </a:ext>
            </a:extLst>
          </p:cNvPr>
          <p:cNvSpPr/>
          <p:nvPr/>
        </p:nvSpPr>
        <p:spPr>
          <a:xfrm>
            <a:off x="3758911" y="4942031"/>
            <a:ext cx="1257300" cy="120885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9E6F72-EC96-4562-924B-CD2A9FA20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047" y="1936751"/>
            <a:ext cx="596265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14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5DC25-33BD-4C0D-8063-8D94B0BDC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5NF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23E90-33E5-4C20-ACA1-76F785227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Circle: Hollow 5">
            <a:extLst>
              <a:ext uri="{FF2B5EF4-FFF2-40B4-BE49-F238E27FC236}">
                <a16:creationId xmlns:a16="http://schemas.microsoft.com/office/drawing/2014/main" id="{0D7256E5-5190-487E-8982-B7A3BD897586}"/>
              </a:ext>
            </a:extLst>
          </p:cNvPr>
          <p:cNvSpPr/>
          <p:nvPr/>
        </p:nvSpPr>
        <p:spPr>
          <a:xfrm>
            <a:off x="4727863" y="5111574"/>
            <a:ext cx="945573" cy="94708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DF08DD-30DC-47B2-ABA9-E234B4AD4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436" y="1569460"/>
            <a:ext cx="4572000" cy="2638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48EF5C-0198-4844-9E5B-DFFDD41C8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064" y="1569460"/>
            <a:ext cx="43815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638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5DC25-33BD-4C0D-8063-8D94B0BDC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23E90-33E5-4C20-ACA1-76F785227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804662-FECA-45FD-8F5F-478B0A647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789" y="1019175"/>
            <a:ext cx="9441180" cy="540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951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5DC25-33BD-4C0D-8063-8D94B0BDC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23E90-33E5-4C20-ACA1-76F785227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F84057-3F9A-4630-AB5F-A31D938FE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541" y="1118438"/>
            <a:ext cx="9479280" cy="546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99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3494C0-ABDD-4C4D-8C46-49B8F20CC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Database Overview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622C3-EE4F-4FB9-94FB-55056352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8842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DC2DEF-D2FE-4B45-ABA4-9F153FD1C9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4D4BB8-9D2D-4DCE-8A30-A3C915CF8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920027"/>
            <a:ext cx="8039100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18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DC2DEF-D2FE-4B45-ABA4-9F153FD1C9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426DD9-FBAA-4E5A-A4B6-FF9E23585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2" y="970684"/>
            <a:ext cx="802957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69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5DC25-33BD-4C0D-8063-8D94B0BDC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Atomicity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23E90-33E5-4C20-ACA1-76F785227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487979-87F6-46B5-BDB2-A1844CC81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899" y="1850448"/>
            <a:ext cx="7080885" cy="40519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D207C4-4F69-459A-9250-FA5BD13EF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088" y="2661977"/>
            <a:ext cx="264795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130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5DC25-33BD-4C0D-8063-8D94B0BDC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Atomicity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23E90-33E5-4C20-ACA1-76F785227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3AEBC3-497B-43F0-8FFC-12B9B6127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332" y="1827603"/>
            <a:ext cx="7018020" cy="4029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47944E-1836-4261-8C15-741FD8083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088" y="2661977"/>
            <a:ext cx="264795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8117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5DC25-33BD-4C0D-8063-8D94B0BDC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Atomicity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23E90-33E5-4C20-ACA1-76F785227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47944E-1836-4261-8C15-741FD8083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088" y="2661977"/>
            <a:ext cx="2647950" cy="2428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CB8E59-E458-4A88-B31B-A3F3B7D86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868" y="1973319"/>
            <a:ext cx="5560695" cy="380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933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5DC25-33BD-4C0D-8063-8D94B0BDC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Isolation – Read phenomena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23E90-33E5-4C20-ACA1-76F785227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3D7901-74B7-483C-B890-289BCD091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2781300"/>
            <a:ext cx="3291840" cy="1295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AE4FE0-DC0F-4DE8-82E3-5510D3A72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908" y="1445895"/>
            <a:ext cx="6915150" cy="396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596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5DC25-33BD-4C0D-8063-8D94B0BDC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Isolation – Read phenomena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23E90-33E5-4C20-ACA1-76F785227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3D7901-74B7-483C-B890-289BCD091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2781300"/>
            <a:ext cx="3291840" cy="1295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F38E7D-7ADF-4AAE-A97A-17A8E21DC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650" y="1773381"/>
            <a:ext cx="689800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534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5DC25-33BD-4C0D-8063-8D94B0BDC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Isolation – Read phenomena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23E90-33E5-4C20-ACA1-76F785227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3D7901-74B7-483C-B890-289BCD091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2781300"/>
            <a:ext cx="3291840" cy="1295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1067D1-74D1-4150-B930-C66AE15DA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190" y="1757363"/>
            <a:ext cx="6909435" cy="392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2885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5DC25-33BD-4C0D-8063-8D94B0BDC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Isolation – Read phenomena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23E90-33E5-4C20-ACA1-76F785227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3D7901-74B7-483C-B890-289BCD091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2781300"/>
            <a:ext cx="3291840" cy="1295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1067D1-74D1-4150-B930-C66AE15DA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190" y="1757363"/>
            <a:ext cx="6909435" cy="392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50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5DC25-33BD-4C0D-8063-8D94B0BDC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Isolation – Read phenomena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23E90-33E5-4C20-ACA1-76F785227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3D7901-74B7-483C-B890-289BCD091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2781300"/>
            <a:ext cx="3291840" cy="1295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328D1F-D060-43D3-8DDD-866F5D7DC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584" y="1875559"/>
            <a:ext cx="6920865" cy="404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06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DA7B46-E592-40C7-91D7-A26B47A30C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DATABASE DEFINITION</a:t>
            </a:r>
          </a:p>
          <a:p>
            <a:pPr marL="0" indent="0">
              <a:buNone/>
            </a:pPr>
            <a:r>
              <a:rPr lang="en-US" sz="1600" dirty="0">
                <a:latin typeface="Candara" panose="020E0502030303020204" pitchFamily="34" charset="0"/>
              </a:rPr>
              <a:t>An organized collection of data .</a:t>
            </a:r>
          </a:p>
          <a:p>
            <a:pPr marL="0" indent="0">
              <a:buNone/>
            </a:pPr>
            <a:r>
              <a:rPr lang="en-US" sz="1600" dirty="0">
                <a:latin typeface="Candara" panose="020E0502030303020204" pitchFamily="34" charset="0"/>
              </a:rPr>
              <a:t>Allows users to store, manage, retrieve, manipulate information efficiently.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4AF259-0EA0-486A-A345-68549DF5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030B09-DF6E-476E-A596-B6FCEF57E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104" y="1995487"/>
            <a:ext cx="3943350" cy="3648075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C5896B5F-96B9-4264-8EB8-B1548B80F314}"/>
              </a:ext>
            </a:extLst>
          </p:cNvPr>
          <p:cNvSpPr txBox="1">
            <a:spLocks/>
          </p:cNvSpPr>
          <p:nvPr/>
        </p:nvSpPr>
        <p:spPr>
          <a:xfrm>
            <a:off x="8451282" y="4580792"/>
            <a:ext cx="3143250" cy="1510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ndara" panose="020E0502030303020204" pitchFamily="34" charset="0"/>
              </a:rPr>
              <a:t>ROLE OF DATABASE</a:t>
            </a:r>
          </a:p>
          <a:p>
            <a:pPr marL="0" indent="0">
              <a:buNone/>
            </a:pPr>
            <a:r>
              <a:rPr lang="en-US" sz="1600" dirty="0">
                <a:latin typeface="Candara" panose="020E0502030303020204" pitchFamily="34" charset="0"/>
              </a:rPr>
              <a:t>Backbone of the application.</a:t>
            </a:r>
          </a:p>
          <a:p>
            <a:pPr marL="0" indent="0">
              <a:buNone/>
            </a:pPr>
            <a:r>
              <a:rPr lang="en-US" sz="1600" dirty="0">
                <a:latin typeface="Candara" panose="020E0502030303020204" pitchFamily="34" charset="0"/>
              </a:rPr>
              <a:t>Data management. </a:t>
            </a:r>
          </a:p>
          <a:p>
            <a:pPr marL="0" indent="0">
              <a:buNone/>
            </a:pPr>
            <a:r>
              <a:rPr lang="en-US" sz="1600" dirty="0">
                <a:latin typeface="Candara" panose="020E0502030303020204" pitchFamily="34" charset="0"/>
              </a:rPr>
              <a:t>Scalability, Security, Backup…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0468A8-EE3C-4AC4-84DC-C42D1C408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899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5DC25-33BD-4C0D-8063-8D94B0BDC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Isolation – Read phenomena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23E90-33E5-4C20-ACA1-76F785227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40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3D7901-74B7-483C-B890-289BCD091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2781300"/>
            <a:ext cx="3291840" cy="1295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161A96-16E3-4484-A83E-A00CC784B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998" y="1840331"/>
            <a:ext cx="6863715" cy="392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328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5DC25-33BD-4C0D-8063-8D94B0BDC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Isolation – Read phenomena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23E90-33E5-4C20-ACA1-76F785227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41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3D7901-74B7-483C-B890-289BCD091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2781300"/>
            <a:ext cx="3291840" cy="1295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AA3916-1627-4B34-B21A-46ADE61D9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296" y="1774609"/>
            <a:ext cx="6886575" cy="405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09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5DC25-33BD-4C0D-8063-8D94B0BDC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Isolation – Read phenomena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23E90-33E5-4C20-ACA1-76F785227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3D7901-74B7-483C-B890-289BCD091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2781300"/>
            <a:ext cx="3291840" cy="1295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83AC94-0546-4857-AC33-456825B27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132" y="1877175"/>
            <a:ext cx="598932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963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5DC25-33BD-4C0D-8063-8D94B0BDC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Isolation – Read phenomena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23E90-33E5-4C20-ACA1-76F785227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3D7901-74B7-483C-B890-289BCD091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2781300"/>
            <a:ext cx="3291840" cy="1295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83AC94-0546-4857-AC33-456825B27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132" y="1877175"/>
            <a:ext cx="598932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507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5DC25-33BD-4C0D-8063-8D94B0BDC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Isolation – Read phenomena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23E90-33E5-4C20-ACA1-76F785227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3D7901-74B7-483C-B890-289BCD091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2781300"/>
            <a:ext cx="3291840" cy="1295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948D9C-727D-41FE-9CB3-2B800F2D6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399" y="1444336"/>
            <a:ext cx="7548563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945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5DC25-33BD-4C0D-8063-8D94B0BDC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Isolation – Read phenomena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23E90-33E5-4C20-ACA1-76F785227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3D7901-74B7-483C-B890-289BCD091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2781300"/>
            <a:ext cx="3291840" cy="1295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FDBA98-06FD-41A0-9FA7-1E48167EF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275" y="1836045"/>
            <a:ext cx="7286625" cy="392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766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5DC25-33BD-4C0D-8063-8D94B0BDC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Isolation – Read phenomena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23E90-33E5-4C20-ACA1-76F785227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46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3D7901-74B7-483C-B890-289BCD091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2781300"/>
            <a:ext cx="3291840" cy="1295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C6FC7B-1422-445C-96C1-0C8A2594C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446" y="1537394"/>
            <a:ext cx="7319963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7642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5DC25-33BD-4C0D-8063-8D94B0BDC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Isolation – Read phenomena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23E90-33E5-4C20-ACA1-76F785227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47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3D7901-74B7-483C-B890-289BCD091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2781300"/>
            <a:ext cx="3291840" cy="1295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CA2EB1-D6AA-4F65-B6D7-48CEAAE06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737" y="1797945"/>
            <a:ext cx="7396163" cy="400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057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5DC25-33BD-4C0D-8063-8D94B0BDC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Isolation – Read phenomena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23E90-33E5-4C20-ACA1-76F785227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48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3D7901-74B7-483C-B890-289BCD091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2781300"/>
            <a:ext cx="3291840" cy="1295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ACC5F2-62BE-41E9-93C3-3F2BAA0D3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206" y="1631257"/>
            <a:ext cx="7515225" cy="433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7536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5DC25-33BD-4C0D-8063-8D94B0BDC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Isolation – Read phenomena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23E90-33E5-4C20-ACA1-76F785227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3D7901-74B7-483C-B890-289BCD091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2781300"/>
            <a:ext cx="3291840" cy="1295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6F37F4-7AEF-401D-AC50-9B5F82D35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649" y="1444337"/>
            <a:ext cx="7534275" cy="431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40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DC2DEF-D2FE-4B45-ABA4-9F153FD1C9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981205-98BD-4E8B-9A1D-E36243F3A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71" y="3429000"/>
            <a:ext cx="3636569" cy="2478426"/>
          </a:xfrm>
          <a:prstGeom prst="rect">
            <a:avLst/>
          </a:prstGeom>
        </p:spPr>
      </p:pic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4EDF5710-7C20-4361-9D26-8AD87B75F6B5}"/>
              </a:ext>
            </a:extLst>
          </p:cNvPr>
          <p:cNvSpPr txBox="1">
            <a:spLocks/>
          </p:cNvSpPr>
          <p:nvPr/>
        </p:nvSpPr>
        <p:spPr>
          <a:xfrm>
            <a:off x="1793790" y="2946197"/>
            <a:ext cx="1589533" cy="482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Structured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96C3B4-FD56-4807-9929-C264A9816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162" y="4608519"/>
            <a:ext cx="3710940" cy="5410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78448B-7EC3-4006-88A1-E1C619ACA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1162" y="5309256"/>
            <a:ext cx="3699510" cy="598170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9CCEFD01-6902-4F2D-9761-463D67C38410}"/>
              </a:ext>
            </a:extLst>
          </p:cNvPr>
          <p:cNvSpPr txBox="1">
            <a:spLocks/>
          </p:cNvSpPr>
          <p:nvPr/>
        </p:nvSpPr>
        <p:spPr>
          <a:xfrm>
            <a:off x="9228886" y="4229106"/>
            <a:ext cx="1589533" cy="758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Un-structured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4A5AB2-FF17-4E04-8CF8-D17042E2E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4946" y="1252000"/>
            <a:ext cx="2640330" cy="282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262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5DC25-33BD-4C0D-8063-8D94B0BDC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Isolation - Isolation Levels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23E90-33E5-4C20-ACA1-76F785227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50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3D7901-74B7-483C-B890-289BCD091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84" y="1121303"/>
            <a:ext cx="3291840" cy="1295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9C0629-0CEF-40BA-888D-5DBC1FBE0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84" y="3001117"/>
            <a:ext cx="10767060" cy="273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8264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5DC25-33BD-4C0D-8063-8D94B0BDC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Isolation - Isolation Levels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23E90-33E5-4C20-ACA1-76F785227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51</a:t>
            </a:fld>
            <a:endParaRPr lang="en-US" dirty="0"/>
          </a:p>
        </p:txBody>
      </p:sp>
      <p:pic>
        <p:nvPicPr>
          <p:cNvPr id="6" name="Picture 2" descr="[Bitesized] Transaction Isolation Levels explained as if you were ...">
            <a:extLst>
              <a:ext uri="{FF2B5EF4-FFF2-40B4-BE49-F238E27FC236}">
                <a16:creationId xmlns:a16="http://schemas.microsoft.com/office/drawing/2014/main" id="{6E351EF5-A28F-4CB2-9F45-29EDEA2A0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549" y="807173"/>
            <a:ext cx="5790476" cy="579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C348CF-830A-487E-B98B-8347E1B13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84" y="1121303"/>
            <a:ext cx="329184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123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5DC25-33BD-4C0D-8063-8D94B0BDC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23E90-33E5-4C20-ACA1-76F785227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52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E7FDA9-19C7-4312-BF96-D0EADCE69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72" y="1166380"/>
            <a:ext cx="1905000" cy="1885950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E3AC856-DC61-4FA7-845D-07DB86D13876}"/>
              </a:ext>
            </a:extLst>
          </p:cNvPr>
          <p:cNvSpPr txBox="1">
            <a:spLocks/>
          </p:cNvSpPr>
          <p:nvPr/>
        </p:nvSpPr>
        <p:spPr>
          <a:xfrm>
            <a:off x="4297974" y="1705076"/>
            <a:ext cx="4430390" cy="4191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Candara" panose="020E0502030303020204" pitchFamily="34" charset="0"/>
            </a:endParaRPr>
          </a:p>
          <a:p>
            <a:endParaRPr lang="en-US" dirty="0">
              <a:latin typeface="Candara" panose="020E0502030303020204" pitchFamily="34" charset="0"/>
            </a:endParaRPr>
          </a:p>
          <a:p>
            <a:endParaRPr lang="en-US" dirty="0">
              <a:latin typeface="Candara" panose="020E0502030303020204" pitchFamily="34" charset="0"/>
            </a:endParaRPr>
          </a:p>
          <a:p>
            <a:r>
              <a:rPr lang="en-US" dirty="0">
                <a:latin typeface="Candara" panose="020E0502030303020204" pitchFamily="34" charset="0"/>
              </a:rPr>
              <a:t>Consistency in DATA</a:t>
            </a:r>
          </a:p>
          <a:p>
            <a:r>
              <a:rPr lang="en-US" dirty="0">
                <a:latin typeface="Candara" panose="020E0502030303020204" pitchFamily="34" charset="0"/>
              </a:rPr>
              <a:t>Consistency in READ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latin typeface="Candara" panose="020E05020303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6460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5DC25-33BD-4C0D-8063-8D94B0BDC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 in DATA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23E90-33E5-4C20-ACA1-76F785227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53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E7FDA9-19C7-4312-BF96-D0EADCE69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72" y="1166380"/>
            <a:ext cx="1905000" cy="1885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5A038A-FC91-4E9F-813A-442744066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937" y="1166380"/>
            <a:ext cx="8326755" cy="272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745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5DC25-33BD-4C0D-8063-8D94B0BDC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 in READ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23E90-33E5-4C20-ACA1-76F785227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54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E7FDA9-19C7-4312-BF96-D0EADCE69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72" y="1166380"/>
            <a:ext cx="1905000" cy="1885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8DEA25-4C71-4299-A8C3-94E0B1FBC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036" y="1166380"/>
            <a:ext cx="76962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70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5DC25-33BD-4C0D-8063-8D94B0BDC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23E90-33E5-4C20-ACA1-76F785227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55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6FC6A4-CAA9-4905-977A-1F1558408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15" y="1019175"/>
            <a:ext cx="3257550" cy="2876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B10EA4-13DC-4659-9943-0F69DCC56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395" y="1019175"/>
            <a:ext cx="5989320" cy="532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56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5DC25-33BD-4C0D-8063-8D94B0BDC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23E90-33E5-4C20-ACA1-76F785227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56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6FC6A4-CAA9-4905-977A-1F1558408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15" y="1019175"/>
            <a:ext cx="3257550" cy="2876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4D99C9-99E1-4A78-B988-2439DE1C6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926" y="1052614"/>
            <a:ext cx="620077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88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B6284-7E7C-449A-A661-4311FAC55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811C0-DE5B-406C-9B03-6C420733A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D413E-8452-41B3-A846-C5BEF8D4E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57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91117F-A30D-44AA-9AA7-80A46637E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176337"/>
            <a:ext cx="1080135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5624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E6C11-021A-46B1-A1CC-3AD2C6F6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SQL Execution Order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7F25A-B80E-45FC-9F85-DCCB9B6E6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58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2FC325-189A-4FFB-A2F3-8FECC4C9B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114" y="1215736"/>
            <a:ext cx="8492490" cy="523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856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E6C11-021A-46B1-A1CC-3AD2C6F6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Indexing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7F25A-B80E-45FC-9F85-DCCB9B6E6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59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7AE574-C8B2-4501-BD71-6E2168804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26" y="1019175"/>
            <a:ext cx="6029325" cy="50063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1388B9-07B0-41AA-9DEF-D6BF80549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581" y="1857376"/>
            <a:ext cx="489585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13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DC2DEF-D2FE-4B45-ABA4-9F153FD1C9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1026" name="Picture 2" descr="Perbedaan Structured, Unstructured Dan Semi-Structured Data - PT Sapta ...">
            <a:extLst>
              <a:ext uri="{FF2B5EF4-FFF2-40B4-BE49-F238E27FC236}">
                <a16:creationId xmlns:a16="http://schemas.microsoft.com/office/drawing/2014/main" id="{BD7E9BD7-AD8F-4205-9F90-9C955A397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036030"/>
            <a:ext cx="7658116" cy="334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3720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E6C11-021A-46B1-A1CC-3AD2C6F6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Indexing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7F25A-B80E-45FC-9F85-DCCB9B6E6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60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0931A6-1010-4819-BB03-20D992FB0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2" y="1824037"/>
            <a:ext cx="1042987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8788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7F25A-B80E-45FC-9F85-DCCB9B6E6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61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8985B62-2368-4097-9F62-E4C2785B9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3A2AB2-0168-43AD-BE7C-B7DAD731D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8593"/>
            <a:ext cx="12192000" cy="318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836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7F25A-B80E-45FC-9F85-DCCB9B6E6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62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8985B62-2368-4097-9F62-E4C2785B9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Execution Plan</a:t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A2B0DD-FBBF-4296-ADC6-92A78B452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208" y="992708"/>
            <a:ext cx="8698230" cy="558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7910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7F25A-B80E-45FC-9F85-DCCB9B6E6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63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4C398F-25E0-4A7B-9DEF-DA32CC72E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140" y="852056"/>
            <a:ext cx="9614535" cy="548068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8985B62-2368-4097-9F62-E4C2785B9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Plan</a:t>
            </a:r>
          </a:p>
        </p:txBody>
      </p:sp>
    </p:spTree>
    <p:extLst>
      <p:ext uri="{BB962C8B-B14F-4D97-AF65-F5344CB8AC3E}">
        <p14:creationId xmlns:p14="http://schemas.microsoft.com/office/powerpoint/2010/main" val="26729190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E6C11-021A-46B1-A1CC-3AD2C6F6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Partitioning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7F25A-B80E-45FC-9F85-DCCB9B6E6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6254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E6C11-021A-46B1-A1CC-3AD2C6F6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Sharding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7F25A-B80E-45FC-9F85-DCCB9B6E6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3301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E6C11-021A-46B1-A1CC-3AD2C6F6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Concurrency Control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7F25A-B80E-45FC-9F85-DCCB9B6E6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5436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2814B-4CA0-4EAB-B96E-31DDFF822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473DD-9E0A-4048-A103-75D10DDF8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1BB6C-1490-4E25-B0CE-5395F19C1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183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E6C11-021A-46B1-A1CC-3AD2C6F6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Discusion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7F25A-B80E-45FC-9F85-DCCB9B6E6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421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DC2DEF-D2FE-4B45-ABA4-9F153FD1C9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7367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DC2DEF-D2FE-4B45-ABA4-9F153FD1C9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65863A9-F1CC-4CE9-8411-5FDF78E2F8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endParaRPr lang="en-US" dirty="0">
              <a:latin typeface="Candara" panose="020E0502030303020204" pitchFamily="34" charset="0"/>
            </a:endParaRPr>
          </a:p>
          <a:p>
            <a:r>
              <a:rPr lang="en-US" dirty="0">
                <a:latin typeface="Candara" panose="020E0502030303020204" pitchFamily="34" charset="0"/>
              </a:rPr>
              <a:t>VOLUME</a:t>
            </a:r>
          </a:p>
          <a:p>
            <a:pPr marL="0" indent="0">
              <a:buNone/>
            </a:pPr>
            <a:r>
              <a:rPr lang="en-US" sz="1600" dirty="0">
                <a:latin typeface="Candara" panose="020E0502030303020204" pitchFamily="34" charset="0"/>
              </a:rPr>
              <a:t>Amount or size of data that organization are dealing. </a:t>
            </a:r>
          </a:p>
          <a:p>
            <a:pPr marL="0" indent="0">
              <a:buNone/>
            </a:pP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197D46-8203-43D4-9607-C00066D1A37F}"/>
              </a:ext>
            </a:extLst>
          </p:cNvPr>
          <p:cNvSpPr txBox="1">
            <a:spLocks/>
          </p:cNvSpPr>
          <p:nvPr/>
        </p:nvSpPr>
        <p:spPr>
          <a:xfrm>
            <a:off x="4297974" y="1705076"/>
            <a:ext cx="3143250" cy="4191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Candara" panose="020E0502030303020204" pitchFamily="34" charset="0"/>
            </a:endParaRPr>
          </a:p>
          <a:p>
            <a:endParaRPr lang="en-US" dirty="0">
              <a:latin typeface="Candara" panose="020E0502030303020204" pitchFamily="34" charset="0"/>
            </a:endParaRPr>
          </a:p>
          <a:p>
            <a:endParaRPr lang="en-US" dirty="0">
              <a:latin typeface="Candara" panose="020E0502030303020204" pitchFamily="34" charset="0"/>
            </a:endParaRPr>
          </a:p>
          <a:p>
            <a:r>
              <a:rPr lang="en-US" dirty="0">
                <a:latin typeface="Candara" panose="020E0502030303020204" pitchFamily="34" charset="0"/>
              </a:rPr>
              <a:t>VELOCITY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andara" panose="020E0502030303020204" pitchFamily="34" charset="0"/>
              </a:rPr>
              <a:t>Speed at which new data is generated, collected, processed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8B869F6-B151-47AE-A263-B5ED1FE85387}"/>
              </a:ext>
            </a:extLst>
          </p:cNvPr>
          <p:cNvSpPr txBox="1">
            <a:spLocks/>
          </p:cNvSpPr>
          <p:nvPr/>
        </p:nvSpPr>
        <p:spPr>
          <a:xfrm>
            <a:off x="8014922" y="1705076"/>
            <a:ext cx="3143250" cy="41910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Candara" panose="020E0502030303020204" pitchFamily="34" charset="0"/>
            </a:endParaRPr>
          </a:p>
          <a:p>
            <a:endParaRPr lang="en-US" dirty="0">
              <a:latin typeface="Candara" panose="020E0502030303020204" pitchFamily="34" charset="0"/>
            </a:endParaRPr>
          </a:p>
          <a:p>
            <a:endParaRPr lang="en-US" dirty="0">
              <a:latin typeface="Candara" panose="020E0502030303020204" pitchFamily="34" charset="0"/>
            </a:endParaRPr>
          </a:p>
          <a:p>
            <a:endParaRPr lang="en-US" dirty="0">
              <a:latin typeface="Candara" panose="020E0502030303020204" pitchFamily="34" charset="0"/>
            </a:endParaRPr>
          </a:p>
          <a:p>
            <a:endParaRPr lang="en-US" dirty="0">
              <a:latin typeface="Candara" panose="020E0502030303020204" pitchFamily="34" charset="0"/>
            </a:endParaRPr>
          </a:p>
          <a:p>
            <a:r>
              <a:rPr lang="en-US" dirty="0">
                <a:latin typeface="Candara" panose="020E0502030303020204" pitchFamily="34" charset="0"/>
              </a:rPr>
              <a:t>VARIETY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andara" panose="020E0502030303020204" pitchFamily="34" charset="0"/>
              </a:rPr>
              <a:t>Different types, structures, and sources of data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3664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3494C0-ABDD-4C4D-8C46-49B8F20CC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Thank you !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622C3-EE4F-4FB9-94FB-55056352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872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3494C0-ABDD-4C4D-8C46-49B8F20CC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Types of Databases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622C3-EE4F-4FB9-94FB-55056352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466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DC2DEF-D2FE-4B45-ABA4-9F153FD1C9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2050" name="Picture 2" descr="https://substackcdn.com/image/fetch/w_1456,c_limit,f_auto,q_auto:good,fl_progressive:steep/https%3A%2F%2Fbucketeer-e05bbc84-baa3-437e-9518-adb32be77984.s3.amazonaws.com%2Fpublic%2Fimages%2F31662535-c0e6-43ee-adcb-c0349a431368_3141x2685.jpeg">
            <a:extLst>
              <a:ext uri="{FF2B5EF4-FFF2-40B4-BE49-F238E27FC236}">
                <a16:creationId xmlns:a16="http://schemas.microsoft.com/office/drawing/2014/main" id="{CD6FE639-C529-43B6-AC61-D06E5C859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431" y="1604697"/>
            <a:ext cx="5547360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99DAB57-B2F0-4BF2-A6B2-ADC69C94D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337" y="320607"/>
            <a:ext cx="2447925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73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Color_1">
      <a:dk1>
        <a:srgbClr val="32363F"/>
      </a:dk1>
      <a:lt1>
        <a:sysClr val="window" lastClr="FFFFFF"/>
      </a:lt1>
      <a:dk2>
        <a:srgbClr val="313C41"/>
      </a:dk2>
      <a:lt2>
        <a:srgbClr val="FFFFFF"/>
      </a:lt2>
      <a:accent1>
        <a:srgbClr val="2C85AE"/>
      </a:accent1>
      <a:accent2>
        <a:srgbClr val="5E5CA2"/>
      </a:accent2>
      <a:accent3>
        <a:srgbClr val="5268A5"/>
      </a:accent3>
      <a:accent4>
        <a:srgbClr val="4276AA"/>
      </a:accent4>
      <a:accent5>
        <a:srgbClr val="1891AB"/>
      </a:accent5>
      <a:accent6>
        <a:srgbClr val="00A09D"/>
      </a:accent6>
      <a:hlink>
        <a:srgbClr val="2C85AE"/>
      </a:hlink>
      <a:folHlink>
        <a:srgbClr val="00A09D"/>
      </a:folHlink>
    </a:clrScheme>
    <a:fontScheme name="MSFT_Fon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LT Template_Classic_Bold_Block_01_MS_v5" id="{AA60D5CE-876A-47D1-9228-3D76491083AD}" vid="{07E49AEA-13A3-4305-88B7-82B9D72D09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D1F562-76A4-4CE4-B3CA-758D572E94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360C99C-4D9A-4DAB-AA53-E488AEBCAE1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E1B6A5B5-1BEC-4EEA-9356-9BFD758ACB7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Classic bold block presentation</Template>
  <TotalTime>0</TotalTime>
  <Words>290</Words>
  <Application>Microsoft Office PowerPoint</Application>
  <PresentationFormat>Widescreen</PresentationFormat>
  <Paragraphs>158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5" baseType="lpstr">
      <vt:lpstr>Arial</vt:lpstr>
      <vt:lpstr>Calibri</vt:lpstr>
      <vt:lpstr>Calibri Light</vt:lpstr>
      <vt:lpstr>Candara</vt:lpstr>
      <vt:lpstr>Office Theme</vt:lpstr>
      <vt:lpstr>PowerPoint Presentation</vt:lpstr>
      <vt:lpstr>CONTENTS</vt:lpstr>
      <vt:lpstr>Database Overview</vt:lpstr>
      <vt:lpstr>PowerPoint Presentation</vt:lpstr>
      <vt:lpstr>PowerPoint Presentation</vt:lpstr>
      <vt:lpstr>PowerPoint Presentation</vt:lpstr>
      <vt:lpstr>PowerPoint Presentation</vt:lpstr>
      <vt:lpstr>Types of Databases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Dive into  SQL</vt:lpstr>
      <vt:lpstr>PowerPoint Presentation</vt:lpstr>
      <vt:lpstr>PowerPoint Presentation</vt:lpstr>
      <vt:lpstr>Database Normalization</vt:lpstr>
      <vt:lpstr>1NF</vt:lpstr>
      <vt:lpstr>1NF</vt:lpstr>
      <vt:lpstr>2NF</vt:lpstr>
      <vt:lpstr>2NF</vt:lpstr>
      <vt:lpstr>3NF</vt:lpstr>
      <vt:lpstr>3NF</vt:lpstr>
      <vt:lpstr>4NF</vt:lpstr>
      <vt:lpstr>4NF</vt:lpstr>
      <vt:lpstr>5NF</vt:lpstr>
      <vt:lpstr>5NF</vt:lpstr>
      <vt:lpstr>Transactions</vt:lpstr>
      <vt:lpstr>Transactions</vt:lpstr>
      <vt:lpstr>PowerPoint Presentation</vt:lpstr>
      <vt:lpstr>PowerPoint Presentation</vt:lpstr>
      <vt:lpstr>Atomicity</vt:lpstr>
      <vt:lpstr>Atomicity</vt:lpstr>
      <vt:lpstr>Atomicity</vt:lpstr>
      <vt:lpstr>Isolation – Read phenomena</vt:lpstr>
      <vt:lpstr>Isolation – Read phenomena</vt:lpstr>
      <vt:lpstr>Isolation – Read phenomena</vt:lpstr>
      <vt:lpstr>Isolation – Read phenomena</vt:lpstr>
      <vt:lpstr>Isolation – Read phenomena</vt:lpstr>
      <vt:lpstr>Isolation – Read phenomena</vt:lpstr>
      <vt:lpstr>Isolation – Read phenomena</vt:lpstr>
      <vt:lpstr>Isolation – Read phenomena</vt:lpstr>
      <vt:lpstr>Isolation – Read phenomena</vt:lpstr>
      <vt:lpstr>Isolation – Read phenomena</vt:lpstr>
      <vt:lpstr>Isolation – Read phenomena</vt:lpstr>
      <vt:lpstr>Isolation – Read phenomena</vt:lpstr>
      <vt:lpstr>Isolation – Read phenomena</vt:lpstr>
      <vt:lpstr>Isolation – Read phenomena</vt:lpstr>
      <vt:lpstr>Isolation – Read phenomena</vt:lpstr>
      <vt:lpstr>Isolation - Isolation Levels</vt:lpstr>
      <vt:lpstr>Isolation - Isolation Levels</vt:lpstr>
      <vt:lpstr>Consistency</vt:lpstr>
      <vt:lpstr>Consistency in DATA </vt:lpstr>
      <vt:lpstr>Consistency in READ</vt:lpstr>
      <vt:lpstr>Durability</vt:lpstr>
      <vt:lpstr>Durability</vt:lpstr>
      <vt:lpstr>ACID</vt:lpstr>
      <vt:lpstr>SQL Execution Order</vt:lpstr>
      <vt:lpstr>Indexing</vt:lpstr>
      <vt:lpstr>Indexing</vt:lpstr>
      <vt:lpstr>Indexing</vt:lpstr>
      <vt:lpstr>Execution Plan </vt:lpstr>
      <vt:lpstr>Execution Plan</vt:lpstr>
      <vt:lpstr>Partitioning</vt:lpstr>
      <vt:lpstr>Sharding</vt:lpstr>
      <vt:lpstr>Concurrency Control</vt:lpstr>
      <vt:lpstr>Replication</vt:lpstr>
      <vt:lpstr>Discusion</vt:lpstr>
      <vt:lpstr>PowerPoint Presentation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2024-10-07T08:17:23Z</dcterms:created>
  <dcterms:modified xsi:type="dcterms:W3CDTF">2025-02-07T09:27:59Z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